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Thin"/>
      <p:regular r:id="rId22"/>
      <p:bold r:id="rId23"/>
      <p:italic r:id="rId24"/>
      <p:boldItalic r:id="rId25"/>
    </p:embeddedFont>
    <p:embeddedFont>
      <p:font typeface="Roboto Medium"/>
      <p:regular r:id="rId26"/>
      <p:bold r:id="rId27"/>
      <p:italic r:id="rId28"/>
      <p:boldItalic r:id="rId29"/>
    </p:embeddedFont>
    <p:embeddedFont>
      <p:font typeface="Caveat"/>
      <p:regular r:id="rId30"/>
      <p:bold r:id="rId31"/>
    </p:embeddedFont>
    <p:embeddedFont>
      <p:font typeface="Inconsolata"/>
      <p:regular r:id="rId32"/>
      <p:bold r:id="rId33"/>
    </p:embeddedFont>
    <p:embeddedFont>
      <p:font typeface="Pacifico"/>
      <p:regular r:id="rId34"/>
    </p:embeddedFont>
    <p:embeddedFont>
      <p:font typeface="Roboto Light"/>
      <p:regular r:id="rId35"/>
      <p:bold r:id="rId36"/>
      <p:italic r:id="rId37"/>
      <p:boldItalic r:id="rId38"/>
    </p:embeddedFont>
    <p:embeddedFont>
      <p:font typeface="Oswald Medium"/>
      <p:regular r:id="rId39"/>
      <p:bold r:id="rId40"/>
    </p:embeddedFont>
    <p:embeddedFont>
      <p:font typeface="DM Sans Medium"/>
      <p:regular r:id="rId41"/>
      <p:bold r:id="rId42"/>
      <p:italic r:id="rId43"/>
      <p:boldItalic r:id="rId44"/>
    </p:embeddedFont>
    <p:embeddedFont>
      <p:font typeface="Roboto"/>
      <p:regular r:id="rId45"/>
      <p:bold r:id="rId46"/>
      <p:italic r:id="rId47"/>
      <p:boldItalic r:id="rId48"/>
    </p:embeddedFont>
    <p:embeddedFont>
      <p:font typeface="Oswald Light"/>
      <p:regular r:id="rId49"/>
      <p:bold r:id="rId50"/>
    </p:embeddedFont>
    <p:embeddedFont>
      <p:font typeface="Oswald"/>
      <p:regular r:id="rId51"/>
      <p:bold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08">
          <p15:clr>
            <a:srgbClr val="A4A3A4"/>
          </p15:clr>
        </p15:guide>
        <p15:guide id="2"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394CFF-D698-405E-9A7B-630968FA4259}">
  <a:tblStyle styleId="{65394CFF-D698-405E-9A7B-630968FA42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08"/>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DMSansMedium-bold.fntdata"/><Relationship Id="rId41" Type="http://schemas.openxmlformats.org/officeDocument/2006/relationships/font" Target="fonts/DMSansMedium-regular.fntdata"/><Relationship Id="rId44" Type="http://schemas.openxmlformats.org/officeDocument/2006/relationships/font" Target="fonts/DMSansMedium-boldItalic.fntdata"/><Relationship Id="rId43" Type="http://schemas.openxmlformats.org/officeDocument/2006/relationships/font" Target="fonts/DMSans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swald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aveat-bold.fntdata"/><Relationship Id="rId30" Type="http://schemas.openxmlformats.org/officeDocument/2006/relationships/font" Target="fonts/Caveat-regular.fntdata"/><Relationship Id="rId33" Type="http://schemas.openxmlformats.org/officeDocument/2006/relationships/font" Target="fonts/Inconsolata-bold.fntdata"/><Relationship Id="rId32" Type="http://schemas.openxmlformats.org/officeDocument/2006/relationships/font" Target="fonts/Inconsolata-regular.fntdata"/><Relationship Id="rId35" Type="http://schemas.openxmlformats.org/officeDocument/2006/relationships/font" Target="fonts/RobotoLight-regular.fntdata"/><Relationship Id="rId34" Type="http://schemas.openxmlformats.org/officeDocument/2006/relationships/font" Target="fonts/Pacifico-regular.fntdata"/><Relationship Id="rId37" Type="http://schemas.openxmlformats.org/officeDocument/2006/relationships/font" Target="fonts/RobotoLight-italic.fntdata"/><Relationship Id="rId36" Type="http://schemas.openxmlformats.org/officeDocument/2006/relationships/font" Target="fonts/RobotoLight-bold.fntdata"/><Relationship Id="rId39" Type="http://schemas.openxmlformats.org/officeDocument/2006/relationships/font" Target="fonts/OswaldMedium-regular.fntdata"/><Relationship Id="rId38" Type="http://schemas.openxmlformats.org/officeDocument/2006/relationships/font" Target="fonts/RobotoLight-boldItalic.fntdata"/><Relationship Id="rId20" Type="http://schemas.openxmlformats.org/officeDocument/2006/relationships/slide" Target="slides/slide13.xml"/><Relationship Id="rId22" Type="http://schemas.openxmlformats.org/officeDocument/2006/relationships/font" Target="fonts/RobotoThin-regular.fntdata"/><Relationship Id="rId21" Type="http://schemas.openxmlformats.org/officeDocument/2006/relationships/slide" Target="slides/slide14.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obotoMedium-regular.fntdata"/><Relationship Id="rId25" Type="http://schemas.openxmlformats.org/officeDocument/2006/relationships/font" Target="fonts/RobotoThin-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51" Type="http://schemas.openxmlformats.org/officeDocument/2006/relationships/font" Target="fonts/Oswald-regular.fntdata"/><Relationship Id="rId50" Type="http://schemas.openxmlformats.org/officeDocument/2006/relationships/font" Target="fonts/OswaldLight-bold.fntdata"/><Relationship Id="rId53" Type="http://schemas.openxmlformats.org/officeDocument/2006/relationships/font" Target="fonts/DMSans-regular.fntdata"/><Relationship Id="rId52" Type="http://schemas.openxmlformats.org/officeDocument/2006/relationships/font" Target="fonts/Oswald-bold.fntdata"/><Relationship Id="rId11" Type="http://schemas.openxmlformats.org/officeDocument/2006/relationships/slide" Target="slides/slide4.xml"/><Relationship Id="rId55" Type="http://schemas.openxmlformats.org/officeDocument/2006/relationships/font" Target="fonts/DMSans-italic.fntdata"/><Relationship Id="rId10" Type="http://schemas.openxmlformats.org/officeDocument/2006/relationships/slide" Target="slides/slide3.xml"/><Relationship Id="rId54" Type="http://schemas.openxmlformats.org/officeDocument/2006/relationships/font" Target="fonts/DM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DM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965a8da72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965a8da72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965a8da72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965a8da72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965a8da72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965a8da72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65a8da72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65a8da72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965a8da72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965a8da72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965a8da72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965a8da72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965a8da72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965a8da72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965a8da7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965a8da7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965a8da72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965a8da72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965a8da7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965a8da7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965a8da7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965a8da7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65a8da72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65a8da72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65a8da72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65a8da72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965a8da72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965a8da72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9.png"/><Relationship Id="rId11" Type="http://schemas.openxmlformats.org/officeDocument/2006/relationships/image" Target="../media/image32.png"/><Relationship Id="rId10"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5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9.png"/><Relationship Id="rId4"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{65394CFF-D698-405E-9A7B-630968FA4259}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{65394CFF-D698-405E-9A7B-630968FA4259}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8" name="Google Shape;258;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 name="Google Shape;259;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1" name="Google Shape;60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9"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1" name="Google Shape;621;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3" name="Google Shape;62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8" name="Google Shape;628;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900"/>
              <a:t>Advanced CSS</a:t>
            </a:r>
            <a:endParaRPr sz="3900"/>
          </a:p>
        </p:txBody>
      </p:sp>
      <p:sp>
        <p:nvSpPr>
          <p:cNvPr id="634" name="Google Shape;634;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build these features?</a:t>
            </a:r>
            <a:endParaRPr/>
          </a:p>
        </p:txBody>
      </p:sp>
      <p:sp>
        <p:nvSpPr>
          <p:cNvPr id="764" name="Google Shape;764;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70" name="Google Shape;770;p69"/>
          <p:cNvCxnSpPr/>
          <p:nvPr/>
        </p:nvCxnSpPr>
        <p:spPr>
          <a:xfrm flipH="1">
            <a:off x="882800" y="23620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71" name="Google Shape;771;p69"/>
          <p:cNvSpPr/>
          <p:nvPr/>
        </p:nvSpPr>
        <p:spPr>
          <a:xfrm>
            <a:off x="6280275" y="40383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4" name="Google Shape;77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None/>
            </a:pPr>
            <a:r>
              <a:t/>
            </a:r>
            <a:endParaRPr/>
          </a:p>
        </p:txBody>
      </p:sp>
      <p:sp>
        <p:nvSpPr>
          <p:cNvPr id="775" name="Google Shape;77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76" name="Google Shape;776;p69"/>
          <p:cNvSpPr txBox="1"/>
          <p:nvPr>
            <p:ph idx="1" type="subTitle"/>
          </p:nvPr>
        </p:nvSpPr>
        <p:spPr>
          <a:xfrm>
            <a:off x="0" y="675975"/>
            <a:ext cx="9144000" cy="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0"/>
          <p:cNvSpPr txBox="1"/>
          <p:nvPr>
            <p:ph type="title"/>
          </p:nvPr>
        </p:nvSpPr>
        <p:spPr>
          <a:xfrm>
            <a:off x="25" y="274800"/>
            <a:ext cx="8301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99" name="Google Shape;799;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CSS:</a:t>
            </a:r>
            <a:endParaRPr/>
          </a:p>
        </p:txBody>
      </p:sp>
      <p:sp>
        <p:nvSpPr>
          <p:cNvPr id="800" name="Google Shape;800;p7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1" name="Google Shape;801;p7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02" name="Google Shape;802;p7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03" name="Google Shape;803;p7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04" name="Google Shape;804;p7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05" name="Google Shape;805;p7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11" name="Google Shape;81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0" name="Google Shape;640;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indent="0" lvl="0" marL="0" rtl="0" algn="l">
              <a:spcBef>
                <a:spcPts val="0"/>
              </a:spcBef>
              <a:spcAft>
                <a:spcPts val="0"/>
              </a:spcAft>
              <a:buNone/>
            </a:pPr>
            <a:r>
              <a:t/>
            </a:r>
            <a:endParaRPr/>
          </a:p>
        </p:txBody>
      </p:sp>
      <p:sp>
        <p:nvSpPr>
          <p:cNvPr id="646" name="Google Shape;64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some features of </a:t>
            </a:r>
            <a:br>
              <a:rPr lang="en"/>
            </a:br>
            <a:r>
              <a:rPr lang="en"/>
              <a:t>a well-designed app? </a:t>
            </a:r>
            <a:endParaRPr/>
          </a:p>
        </p:txBody>
      </p:sp>
      <p:sp>
        <p:nvSpPr>
          <p:cNvPr id="656" name="Google Shape;656;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12300" y="0"/>
            <a:ext cx="6137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Features of Well-Designed Apps	</a:t>
            </a:r>
            <a:endParaRPr/>
          </a:p>
        </p:txBody>
      </p:sp>
      <p:sp>
        <p:nvSpPr>
          <p:cNvPr id="662" name="Google Shape;66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3" name="Google Shape;663;p63"/>
          <p:cNvSpPr/>
          <p:nvPr/>
        </p:nvSpPr>
        <p:spPr>
          <a:xfrm>
            <a:off x="1362450" y="10716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txBox="1"/>
          <p:nvPr>
            <p:ph idx="1" type="subTitle"/>
          </p:nvPr>
        </p:nvSpPr>
        <p:spPr>
          <a:xfrm>
            <a:off x="25" y="1090825"/>
            <a:ext cx="54384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352550" y="24642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1352550" y="315697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idx="2" type="subTitle"/>
          </p:nvPr>
        </p:nvSpPr>
        <p:spPr>
          <a:xfrm>
            <a:off x="-12175" y="177635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p:nvPr>
            <p:ph idx="3" type="subTitle"/>
          </p:nvPr>
        </p:nvSpPr>
        <p:spPr>
          <a:xfrm>
            <a:off x="100" y="2466675"/>
            <a:ext cx="5967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p:nvPr>
            <p:ph idx="4" type="subTitle"/>
          </p:nvPr>
        </p:nvSpPr>
        <p:spPr>
          <a:xfrm>
            <a:off x="-12300" y="3156975"/>
            <a:ext cx="6042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txBox="1"/>
          <p:nvPr>
            <p:ph idx="5" type="subTitle"/>
          </p:nvPr>
        </p:nvSpPr>
        <p:spPr>
          <a:xfrm>
            <a:off x="0" y="384970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flipH="1" rot="10800000">
            <a:off x="450683" y="14079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flipH="1" rot="10800000">
            <a:off x="450683" y="20929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flipH="1" rot="10800000">
            <a:off x="450683" y="2808804"/>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flipH="1" rot="10800000">
            <a:off x="450683" y="34925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flipH="1" rot="10800000">
            <a:off x="450683" y="417622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Medium"/>
                <a:ea typeface="DM Sans Medium"/>
                <a:cs typeface="DM Sans Medium"/>
                <a:sym typeface="DM Sans Medium"/>
              </a:rPr>
              <a:t>Elevate</a:t>
            </a:r>
            <a:r>
              <a:rPr i="1" lang="en" sz="1700">
                <a:solidFill>
                  <a:srgbClr val="FFFFFF"/>
                </a:solidFill>
                <a:latin typeface="DM Sans Medium"/>
                <a:ea typeface="DM Sans Medium"/>
                <a:cs typeface="DM Sans Medium"/>
                <a:sym typeface="DM Sans Medium"/>
              </a:rPr>
              <a:t>360</a:t>
            </a:r>
            <a:endParaRPr i="1" sz="1700">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89" name="Google Shape;689;p63"/>
          <p:cNvCxnSpPr/>
          <p:nvPr/>
        </p:nvCxnSpPr>
        <p:spPr>
          <a:xfrm rot="10800000">
            <a:off x="8487300" y="1024350"/>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90" name="Google Shape;690;p63"/>
          <p:cNvCxnSpPr/>
          <p:nvPr/>
        </p:nvCxnSpPr>
        <p:spPr>
          <a:xfrm rot="10800000">
            <a:off x="8487300" y="1091025"/>
            <a:ext cx="176100" cy="0"/>
          </a:xfrm>
          <a:prstGeom prst="straightConnector1">
            <a:avLst/>
          </a:prstGeom>
          <a:noFill/>
          <a:ln cap="flat" cmpd="sng" w="28575">
            <a:solidFill>
              <a:srgbClr val="E51470"/>
            </a:solidFill>
            <a:prstDash val="solid"/>
            <a:round/>
            <a:headEnd len="med" w="med" type="none"/>
            <a:tailEnd len="med" w="med" type="none"/>
          </a:ln>
        </p:spPr>
      </p:cxnSp>
      <p:sp>
        <p:nvSpPr>
          <p:cNvPr id="691" name="Google Shape;691;p63"/>
          <p:cNvSpPr/>
          <p:nvPr/>
        </p:nvSpPr>
        <p:spPr>
          <a:xfrm>
            <a:off x="6987075" y="1810075"/>
            <a:ext cx="1545300" cy="249900"/>
          </a:xfrm>
          <a:prstGeom prst="roundRect">
            <a:avLst>
              <a:gd fmla="val 16667" name="adj"/>
            </a:avLst>
          </a:prstGeom>
          <a:solidFill>
            <a:srgbClr val="FFFFFF"/>
          </a:solidFill>
          <a:ln cap="flat" cmpd="sng" w="9525">
            <a:solidFill>
              <a:srgbClr val="FF00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rotWithShape="0" algn="bl" dir="5400000" dist="1905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fmla="val 16667" name="adj"/>
            </a:avLst>
          </a:prstGeom>
          <a:solidFill>
            <a:srgbClr val="E514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DM Sans"/>
                <a:ea typeface="DM Sans"/>
                <a:cs typeface="DM Sans"/>
                <a:sym typeface="DM Sans"/>
              </a:rPr>
              <a:t>Podcast</a:t>
            </a:r>
            <a:endParaRPr b="1" sz="800">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Medium"/>
                <a:ea typeface="DM Sans Medium"/>
                <a:cs typeface="DM Sans Medium"/>
                <a:sym typeface="DM Sans Medium"/>
              </a:rPr>
              <a:t>Advanced Settings</a:t>
            </a:r>
            <a:endParaRPr i="1" sz="600">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our role in implementing </a:t>
            </a:r>
            <a:br>
              <a:rPr lang="en"/>
            </a:br>
            <a:r>
              <a:rPr lang="en"/>
              <a:t>these features?</a:t>
            </a:r>
            <a:endParaRPr/>
          </a:p>
        </p:txBody>
      </p:sp>
      <p:sp>
        <p:nvSpPr>
          <p:cNvPr id="706" name="Google Shape;70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indent="0" lvl="0" marL="0" rtl="0" algn="l">
              <a:spcBef>
                <a:spcPts val="0"/>
              </a:spcBef>
              <a:spcAft>
                <a:spcPts val="0"/>
              </a:spcAft>
              <a:buNone/>
            </a:pPr>
            <a:r>
              <a:t/>
            </a:r>
            <a:endParaRPr/>
          </a:p>
        </p:txBody>
      </p:sp>
      <p:sp>
        <p:nvSpPr>
          <p:cNvPr id="712" name="Google Shape;71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13" name="Google Shape;71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5"/>
          <p:cNvSpPr/>
          <p:nvPr/>
        </p:nvSpPr>
        <p:spPr>
          <a:xfrm>
            <a:off x="1352550" y="26883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Can we build well-designed apps with CSS?</a:t>
            </a:r>
            <a:endParaRPr/>
          </a:p>
          <a:p>
            <a:pPr indent="0" lvl="0" marL="0" rtl="0" algn="ctr">
              <a:spcBef>
                <a:spcPts val="0"/>
              </a:spcBef>
              <a:spcAft>
                <a:spcPts val="0"/>
              </a:spcAft>
              <a:buNone/>
            </a:pPr>
            <a:r>
              <a:t/>
            </a:r>
            <a:endParaRPr/>
          </a:p>
        </p:txBody>
      </p:sp>
      <p:sp>
        <p:nvSpPr>
          <p:cNvPr id="731" name="Google Shape;73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indent="0" lvl="0" marL="0" rtl="0" algn="l">
              <a:spcBef>
                <a:spcPts val="0"/>
              </a:spcBef>
              <a:spcAft>
                <a:spcPts val="0"/>
              </a:spcAft>
              <a:buNone/>
            </a:pPr>
            <a:r>
              <a:t/>
            </a:r>
            <a:endParaRPr/>
          </a:p>
        </p:txBody>
      </p:sp>
      <p:sp>
        <p:nvSpPr>
          <p:cNvPr id="737" name="Google Shape;73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8" name="Google Shape;738;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9" name="Google Shape;739;p67"/>
          <p:cNvSpPr/>
          <p:nvPr/>
        </p:nvSpPr>
        <p:spPr>
          <a:xfrm>
            <a:off x="1356256" y="14335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7"/>
          <p:cNvSpPr txBox="1"/>
          <p:nvPr>
            <p:ph idx="1" type="subTitle"/>
          </p:nvPr>
        </p:nvSpPr>
        <p:spPr>
          <a:xfrm>
            <a:off x="-6175" y="14527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a:off x="1346350" y="2826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7"/>
          <p:cNvSpPr/>
          <p:nvPr/>
        </p:nvSpPr>
        <p:spPr>
          <a:xfrm>
            <a:off x="1346350" y="35188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7"/>
          <p:cNvSpPr txBox="1"/>
          <p:nvPr>
            <p:ph idx="2" type="subTitle"/>
          </p:nvPr>
        </p:nvSpPr>
        <p:spPr>
          <a:xfrm>
            <a:off x="-18375" y="21382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p:nvPr>
            <p:ph idx="3" type="subTitle"/>
          </p:nvPr>
        </p:nvSpPr>
        <p:spPr>
          <a:xfrm>
            <a:off x="-6100" y="2828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p:nvPr>
            <p:ph idx="4" type="subTitle"/>
          </p:nvPr>
        </p:nvSpPr>
        <p:spPr>
          <a:xfrm>
            <a:off x="-18500" y="3518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5" type="subTitle"/>
          </p:nvPr>
        </p:nvSpPr>
        <p:spPr>
          <a:xfrm>
            <a:off x="-6200" y="4211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flipH="1" rot="10800000">
            <a:off x="444483" y="1769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flipH="1" rot="10800000">
            <a:off x="444483" y="24548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flipH="1" rot="10800000">
            <a:off x="444483" y="31707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flipH="1" rot="10800000">
            <a:off x="444483" y="38544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flipH="1" rot="10800000">
            <a:off x="444483" y="45381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